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1" r:id="rId4"/>
    <p:sldId id="262" r:id="rId5"/>
    <p:sldId id="258" r:id="rId6"/>
    <p:sldId id="263" r:id="rId7"/>
    <p:sldId id="259" r:id="rId8"/>
    <p:sldId id="264" r:id="rId9"/>
    <p:sldId id="260" r:id="rId10"/>
    <p:sldId id="265" r:id="rId11"/>
    <p:sldId id="268" r:id="rId12"/>
    <p:sldId id="267" r:id="rId13"/>
    <p:sldId id="270" r:id="rId14"/>
    <p:sldId id="271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23/05/2017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23/05/2017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23/05/2017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23/05/2017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23/05/2017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23/05/2017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23/05/2017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Spagna" TargetMode="External"/><Relationship Id="rId2" Type="http://schemas.openxmlformats.org/officeDocument/2006/relationships/hyperlink" Target="https://it.wikipedia.org/wiki/Madri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s://it.wikipedia.org/wiki/Plaza_de_Espa%C3%B1a_(Madrid)" TargetMode="External"/><Relationship Id="rId4" Type="http://schemas.openxmlformats.org/officeDocument/2006/relationships/hyperlink" Target="https://it.wikipedia.org/wiki/Calle_de_Alcal%C3%A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it.wikipedia.org/wiki/Chueca_(Madrid)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eccani.it/enciclopedia/duero/" TargetMode="External"/><Relationship Id="rId2" Type="http://schemas.openxmlformats.org/officeDocument/2006/relationships/hyperlink" Target="http://www.treccani.it/enciclopedia/guadiana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eccani.it/enciclopedia/sierra-de-guadarrama/" TargetMode="External"/><Relationship Id="rId2" Type="http://schemas.openxmlformats.org/officeDocument/2006/relationships/hyperlink" Target="http://www.treccani.it/enciclopedia/castiglia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reccani.it/enciclopedia/europa/" TargetMode="External"/><Relationship Id="rId4" Type="http://schemas.openxmlformats.org/officeDocument/2006/relationships/hyperlink" Target="http://www.treccani.it/enciclopedia/manzanar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612576" y="1988840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it-IT" sz="11500" dirty="0" smtClean="0"/>
              <a:t>MADRID</a:t>
            </a:r>
            <a:endParaRPr lang="it-IT" sz="11500" dirty="0"/>
          </a:p>
        </p:txBody>
      </p:sp>
    </p:spTree>
    <p:extLst>
      <p:ext uri="{BB962C8B-B14F-4D97-AF65-F5344CB8AC3E}">
        <p14:creationId xmlns:p14="http://schemas.microsoft.com/office/powerpoint/2010/main" val="135281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1026" name="Picture 2" descr="Risultato immagine per madri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7356">
            <a:off x="467544" y="254352"/>
            <a:ext cx="2547715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Risultato immagine per madri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6012">
            <a:off x="6444208" y="515114"/>
            <a:ext cx="205737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sultato immagine per madri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144028"/>
            <a:ext cx="1825972" cy="121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95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egnaposto contenuto 9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4" name="Picture 6" descr="Risultato immagine per aere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9921">
            <a:off x="-53739" y="75292"/>
            <a:ext cx="3411884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isultato immagine per aere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804" y="0"/>
            <a:ext cx="2588196" cy="17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1522675" y="5229200"/>
            <a:ext cx="60986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VIAGGIO A MADRID</a:t>
            </a:r>
            <a:endParaRPr lang="it-IT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502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6512511" cy="1143000"/>
          </a:xfrm>
        </p:spPr>
        <p:txBody>
          <a:bodyPr/>
          <a:lstStyle/>
          <a:p>
            <a:r>
              <a:rPr lang="it-IT" dirty="0" smtClean="0"/>
              <a:t>VIAGGIO A MADRID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683568" y="1772816"/>
            <a:ext cx="7745505" cy="19727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                       1 giorno(6 Gennaio 2017)</a:t>
            </a:r>
          </a:p>
          <a:p>
            <a:pPr marL="0" indent="0">
              <a:buNone/>
            </a:pPr>
            <a:r>
              <a:rPr lang="it-IT" dirty="0" smtClean="0"/>
              <a:t>Partiamo da </a:t>
            </a:r>
            <a:r>
              <a:rPr lang="it-IT" dirty="0" err="1" smtClean="0"/>
              <a:t>roma</a:t>
            </a:r>
            <a:r>
              <a:rPr lang="it-IT" dirty="0" smtClean="0"/>
              <a:t>-fiumicino e prendiamo il volo per Madrid (93€) ore 6:30 di mattina    8:30 arriviamo a Madrid e prediamo un hotel vicino alla gran via al costo di 84 euro 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3074" name="Picture 2" descr="Risultato immagine per madr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56992"/>
            <a:ext cx="6078147" cy="341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7897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467544" y="1052736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>
                <a:solidFill>
                  <a:srgbClr val="252525"/>
                </a:solidFill>
                <a:latin typeface="Arial"/>
              </a:rPr>
              <a:t>La mattina del secondo giorno alle ore 9:00 siamo andati a fare colazione con una 1 tazza di latte per Arianna  e due tazze di cioccolata calda per me e Martina poi siamo andati a prepararci per andare alla</a:t>
            </a:r>
            <a:r>
              <a:rPr lang="it-IT" dirty="0">
                <a:solidFill>
                  <a:srgbClr val="252525"/>
                </a:solidFill>
                <a:latin typeface="Arial"/>
              </a:rPr>
              <a:t> </a:t>
            </a:r>
            <a:r>
              <a:rPr lang="it-IT" b="1" dirty="0">
                <a:solidFill>
                  <a:srgbClr val="252525"/>
                </a:solidFill>
                <a:latin typeface="Arial"/>
              </a:rPr>
              <a:t>Gran Via</a:t>
            </a:r>
            <a:r>
              <a:rPr lang="it-IT" dirty="0">
                <a:solidFill>
                  <a:srgbClr val="252525"/>
                </a:solidFill>
                <a:latin typeface="Arial"/>
              </a:rPr>
              <a:t> </a:t>
            </a:r>
            <a:r>
              <a:rPr lang="it-IT" dirty="0" smtClean="0">
                <a:solidFill>
                  <a:srgbClr val="252525"/>
                </a:solidFill>
                <a:latin typeface="Arial"/>
              </a:rPr>
              <a:t> che è </a:t>
            </a:r>
            <a:r>
              <a:rPr lang="it-IT" dirty="0">
                <a:solidFill>
                  <a:srgbClr val="252525"/>
                </a:solidFill>
                <a:latin typeface="Arial"/>
              </a:rPr>
              <a:t>una delle principali strade di </a:t>
            </a:r>
            <a:r>
              <a:rPr lang="it-IT" dirty="0">
                <a:solidFill>
                  <a:srgbClr val="0B0080"/>
                </a:solidFill>
                <a:latin typeface="Arial"/>
                <a:hlinkClick r:id="rId2" tooltip="Madrid"/>
              </a:rPr>
              <a:t>Madrid</a:t>
            </a:r>
            <a:r>
              <a:rPr lang="it-IT" dirty="0">
                <a:solidFill>
                  <a:srgbClr val="252525"/>
                </a:solidFill>
                <a:latin typeface="Arial"/>
              </a:rPr>
              <a:t> in </a:t>
            </a:r>
            <a:r>
              <a:rPr lang="it-IT" dirty="0">
                <a:solidFill>
                  <a:srgbClr val="0B0080"/>
                </a:solidFill>
                <a:latin typeface="Arial"/>
                <a:hlinkClick r:id="rId3" tooltip="Spagna"/>
              </a:rPr>
              <a:t>Spagna</a:t>
            </a:r>
            <a:r>
              <a:rPr lang="it-IT" dirty="0">
                <a:solidFill>
                  <a:srgbClr val="252525"/>
                </a:solidFill>
                <a:latin typeface="Arial"/>
              </a:rPr>
              <a:t>. Comincia dalla </a:t>
            </a:r>
            <a:r>
              <a:rPr lang="it-IT" dirty="0">
                <a:solidFill>
                  <a:srgbClr val="0B0080"/>
                </a:solidFill>
                <a:latin typeface="Arial"/>
                <a:hlinkClick r:id="rId4" tooltip="Calle de Alcalá"/>
              </a:rPr>
              <a:t>Calle de </a:t>
            </a:r>
            <a:r>
              <a:rPr lang="it-IT" dirty="0" err="1">
                <a:solidFill>
                  <a:srgbClr val="0B0080"/>
                </a:solidFill>
                <a:latin typeface="Arial"/>
                <a:hlinkClick r:id="rId4" tooltip="Calle de Alcalá"/>
              </a:rPr>
              <a:t>Alcalá</a:t>
            </a:r>
            <a:r>
              <a:rPr lang="it-IT" dirty="0">
                <a:solidFill>
                  <a:srgbClr val="252525"/>
                </a:solidFill>
                <a:latin typeface="Arial"/>
              </a:rPr>
              <a:t> e termina nella </a:t>
            </a:r>
            <a:r>
              <a:rPr lang="it-IT" dirty="0" err="1">
                <a:solidFill>
                  <a:srgbClr val="0B0080"/>
                </a:solidFill>
                <a:latin typeface="Arial"/>
                <a:hlinkClick r:id="rId5" tooltip="Plaza de España (Madrid)"/>
              </a:rPr>
              <a:t>Plaza</a:t>
            </a:r>
            <a:r>
              <a:rPr lang="it-IT" dirty="0">
                <a:solidFill>
                  <a:srgbClr val="0B0080"/>
                </a:solidFill>
                <a:latin typeface="Arial"/>
                <a:hlinkClick r:id="rId5" tooltip="Plaza de España (Madrid)"/>
              </a:rPr>
              <a:t> de </a:t>
            </a:r>
            <a:r>
              <a:rPr lang="it-IT" dirty="0" err="1" smtClean="0">
                <a:solidFill>
                  <a:srgbClr val="0B0080"/>
                </a:solidFill>
                <a:latin typeface="Arial"/>
                <a:hlinkClick r:id="rId5" tooltip="Plaza de España (Madrid)"/>
              </a:rPr>
              <a:t>España</a:t>
            </a:r>
            <a:r>
              <a:rPr lang="it-IT" dirty="0" err="1" smtClean="0">
                <a:solidFill>
                  <a:srgbClr val="252525"/>
                </a:solidFill>
                <a:latin typeface="Arial"/>
              </a:rPr>
              <a:t>.È</a:t>
            </a:r>
            <a:r>
              <a:rPr lang="it-IT" dirty="0" smtClean="0">
                <a:solidFill>
                  <a:srgbClr val="252525"/>
                </a:solidFill>
                <a:latin typeface="Arial"/>
              </a:rPr>
              <a:t> un </a:t>
            </a:r>
            <a:r>
              <a:rPr lang="it-IT" dirty="0">
                <a:solidFill>
                  <a:srgbClr val="252525"/>
                </a:solidFill>
                <a:latin typeface="Arial"/>
              </a:rPr>
              <a:t>importante luogo di riferimento  dal punto di vista </a:t>
            </a:r>
            <a:r>
              <a:rPr lang="it-IT" dirty="0" smtClean="0">
                <a:solidFill>
                  <a:srgbClr val="252525"/>
                </a:solidFill>
                <a:latin typeface="Arial"/>
              </a:rPr>
              <a:t>commerciale e turistico. È </a:t>
            </a:r>
            <a:r>
              <a:rPr lang="it-IT" dirty="0">
                <a:solidFill>
                  <a:srgbClr val="252525"/>
                </a:solidFill>
                <a:latin typeface="Arial"/>
              </a:rPr>
              <a:t>famosa per le sue </a:t>
            </a:r>
            <a:r>
              <a:rPr lang="it-IT" dirty="0" smtClean="0">
                <a:solidFill>
                  <a:srgbClr val="252525"/>
                </a:solidFill>
                <a:latin typeface="Arial"/>
              </a:rPr>
              <a:t>sale cinematografiche</a:t>
            </a:r>
            <a:r>
              <a:rPr lang="it-IT" dirty="0">
                <a:solidFill>
                  <a:srgbClr val="252525"/>
                </a:solidFill>
                <a:latin typeface="Arial"/>
              </a:rPr>
              <a:t> </a:t>
            </a:r>
          </a:p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756263" cy="1054250"/>
          </a:xfrm>
        </p:spPr>
        <p:txBody>
          <a:bodyPr/>
          <a:lstStyle/>
          <a:p>
            <a:r>
              <a:rPr lang="it-IT" dirty="0" smtClean="0"/>
              <a:t>2 giorno  </a:t>
            </a:r>
            <a:endParaRPr lang="it-IT" dirty="0"/>
          </a:p>
        </p:txBody>
      </p:sp>
      <p:pic>
        <p:nvPicPr>
          <p:cNvPr id="4100" name="Picture 4" descr="Risultato immagine per plaza de spagn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868259"/>
            <a:ext cx="4464496" cy="297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45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/>
          <p:cNvSpPr txBox="1">
            <a:spLocks/>
          </p:cNvSpPr>
          <p:nvPr/>
        </p:nvSpPr>
        <p:spPr>
          <a:xfrm>
            <a:off x="547580" y="1340769"/>
            <a:ext cx="7745505" cy="2664296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Come al solito ci siamo alzati presto per fare colazione per poi andare a visitare Il Prado : uno dei musei più belli di Madrid , è un museo ,immenso . All’ interno si trova una sala conferenze , un auditorium , una caffetteria e il negozio del museo. Per entrare abbiamo pagato 44 euro a testa quindi 132 € </a:t>
            </a:r>
            <a:endParaRPr lang="it-IT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</p:spPr>
        <p:txBody>
          <a:bodyPr/>
          <a:lstStyle/>
          <a:p>
            <a:r>
              <a:rPr lang="it-IT" dirty="0" smtClean="0"/>
              <a:t>3 Giorno </a:t>
            </a:r>
            <a:endParaRPr lang="it-IT" dirty="0"/>
          </a:p>
        </p:txBody>
      </p:sp>
      <p:pic>
        <p:nvPicPr>
          <p:cNvPr id="5122" name="Picture 2" descr="Risultato immagine per EL PR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94512"/>
            <a:ext cx="3816424" cy="229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isultato immagine per EL PRA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56992"/>
            <a:ext cx="3952875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77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899592" y="692696"/>
            <a:ext cx="7745505" cy="387781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dirty="0" smtClean="0">
                <a:solidFill>
                  <a:srgbClr val="1D1F22"/>
                </a:solidFill>
                <a:latin typeface="georgia"/>
              </a:rPr>
              <a:t>Il quarto giorno siamo andati a visitare la</a:t>
            </a:r>
            <a:r>
              <a:rPr lang="it-IT" dirty="0">
                <a:solidFill>
                  <a:srgbClr val="1D1F22"/>
                </a:solidFill>
                <a:latin typeface="georgia"/>
              </a:rPr>
              <a:t> </a:t>
            </a:r>
            <a:r>
              <a:rPr lang="it-IT" b="1" dirty="0" err="1">
                <a:solidFill>
                  <a:srgbClr val="1D1F22"/>
                </a:solidFill>
                <a:latin typeface="inherit"/>
                <a:hlinkClick r:id="rId2" tooltip="Chueca - Wikipedia"/>
              </a:rPr>
              <a:t>Chueca</a:t>
            </a:r>
            <a:r>
              <a:rPr lang="it-IT" dirty="0" smtClean="0">
                <a:solidFill>
                  <a:srgbClr val="1D1F22"/>
                </a:solidFill>
                <a:latin typeface="georgia"/>
              </a:rPr>
              <a:t>,(un centro per fare shopping) </a:t>
            </a:r>
            <a:r>
              <a:rPr lang="it-IT" dirty="0">
                <a:solidFill>
                  <a:srgbClr val="1D1F22"/>
                </a:solidFill>
                <a:latin typeface="georgia"/>
              </a:rPr>
              <a:t>che ha visto negli ultimi anni una crescita di negozi contemporanei proprio intorno alle sue strade e a quelle di Almirante. Nelle vetrine di questa zona si mescolano </a:t>
            </a:r>
            <a:r>
              <a:rPr lang="it-IT" b="1" dirty="0">
                <a:solidFill>
                  <a:srgbClr val="1D1F22"/>
                </a:solidFill>
                <a:latin typeface="georgia"/>
              </a:rPr>
              <a:t>originalità e avanguardismo</a:t>
            </a:r>
            <a:r>
              <a:rPr lang="it-IT" dirty="0">
                <a:solidFill>
                  <a:srgbClr val="1D1F22"/>
                </a:solidFill>
                <a:latin typeface="georgia"/>
              </a:rPr>
              <a:t>: non a caso durante il giorno la vita è molto attiva e la gente è pronta a togliersi senza rimorsi numerosi sfizi. All’incrocio </a:t>
            </a:r>
            <a:r>
              <a:rPr lang="it-IT" dirty="0" smtClean="0">
                <a:solidFill>
                  <a:srgbClr val="1D1F22"/>
                </a:solidFill>
                <a:latin typeface="georgia"/>
              </a:rPr>
              <a:t>tra le strade </a:t>
            </a:r>
            <a:r>
              <a:rPr lang="it-IT" dirty="0">
                <a:solidFill>
                  <a:srgbClr val="1D1F22"/>
                </a:solidFill>
                <a:latin typeface="georgia"/>
              </a:rPr>
              <a:t> vedrete davvero di tutto! Qui troverete il </a:t>
            </a:r>
            <a:r>
              <a:rPr lang="it-IT" b="1" dirty="0">
                <a:solidFill>
                  <a:srgbClr val="1D1F22"/>
                </a:solidFill>
                <a:latin typeface="georgia"/>
              </a:rPr>
              <a:t>Mercato di </a:t>
            </a:r>
            <a:r>
              <a:rPr lang="it-IT" b="1" dirty="0" err="1" smtClean="0">
                <a:solidFill>
                  <a:srgbClr val="1D1F22"/>
                </a:solidFill>
                <a:latin typeface="georgia"/>
              </a:rPr>
              <a:t>Fuencarral</a:t>
            </a:r>
            <a:r>
              <a:rPr lang="it-IT" b="1" dirty="0" smtClean="0">
                <a:solidFill>
                  <a:srgbClr val="1D1F22"/>
                </a:solidFill>
                <a:latin typeface="georgia"/>
              </a:rPr>
              <a:t>  </a:t>
            </a:r>
            <a:r>
              <a:rPr lang="it-IT" dirty="0" smtClean="0">
                <a:solidFill>
                  <a:srgbClr val="1D1F22"/>
                </a:solidFill>
                <a:latin typeface="georgia"/>
              </a:rPr>
              <a:t>, </a:t>
            </a:r>
            <a:r>
              <a:rPr lang="it-IT" dirty="0">
                <a:solidFill>
                  <a:srgbClr val="1D1F22"/>
                </a:solidFill>
                <a:latin typeface="georgia"/>
              </a:rPr>
              <a:t>creato in alternativa ai centri commerciali, dove trovano </a:t>
            </a:r>
            <a:r>
              <a:rPr lang="it-IT" dirty="0" smtClean="0">
                <a:solidFill>
                  <a:srgbClr val="1D1F22"/>
                </a:solidFill>
                <a:latin typeface="georgia"/>
              </a:rPr>
              <a:t>spazio </a:t>
            </a:r>
            <a:r>
              <a:rPr lang="it-IT" b="1" dirty="0" smtClean="0">
                <a:solidFill>
                  <a:srgbClr val="1D1F22"/>
                </a:solidFill>
                <a:latin typeface="georgia"/>
              </a:rPr>
              <a:t>artigiani</a:t>
            </a:r>
            <a:r>
              <a:rPr lang="it-IT" b="1" dirty="0">
                <a:solidFill>
                  <a:srgbClr val="1D1F22"/>
                </a:solidFill>
                <a:latin typeface="georgia"/>
              </a:rPr>
              <a:t>, disegnatori e piccoli commercianti di tutta la Spagna con i loro prodotti originali</a:t>
            </a:r>
            <a:r>
              <a:rPr lang="it-IT" dirty="0">
                <a:solidFill>
                  <a:srgbClr val="1D1F22"/>
                </a:solidFill>
                <a:latin typeface="georgia"/>
              </a:rPr>
              <a:t>. Ciò che lo rende speciale sono i dj che mixano musica e accompagnano i clienti nello shopping, i centri specializzati in piercing e tatuaggi, i parrucchieri surrealisti e i negozi di moda innovatrice. Anche i più reticenti cadranno vittima del fascino creativo di questo </a:t>
            </a:r>
            <a:r>
              <a:rPr lang="it-IT" dirty="0" smtClean="0">
                <a:solidFill>
                  <a:srgbClr val="1D1F22"/>
                </a:solidFill>
                <a:latin typeface="georgia"/>
              </a:rPr>
              <a:t>mercato ! in totale abbiamo speso 250€ (100 Martina e Arianna e 50 io) 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95736" y="-24586"/>
            <a:ext cx="6512511" cy="1143000"/>
          </a:xfrm>
        </p:spPr>
        <p:txBody>
          <a:bodyPr/>
          <a:lstStyle/>
          <a:p>
            <a:r>
              <a:rPr lang="it-IT" dirty="0" smtClean="0"/>
              <a:t>4 Giorno </a:t>
            </a:r>
            <a:endParaRPr lang="it-I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73288"/>
            <a:ext cx="3649726" cy="243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86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1115616" y="836713"/>
            <a:ext cx="7745505" cy="208823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Il 5 giorno abbiamo deciso di riposarci . E dalle 12:00 alla sera tardi (22:00) siamo andati ad un ristorante di nome TACOS &amp; TAPAS in cui abbiamo speso 150€ e ci siamo divertiti da matti 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25128" y="30832"/>
            <a:ext cx="6512511" cy="1143000"/>
          </a:xfrm>
        </p:spPr>
        <p:txBody>
          <a:bodyPr/>
          <a:lstStyle/>
          <a:p>
            <a:r>
              <a:rPr lang="it-IT" dirty="0" smtClean="0"/>
              <a:t>5 Giorno</a:t>
            </a:r>
            <a:endParaRPr lang="it-I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2420888"/>
            <a:ext cx="428625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971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971600" y="908721"/>
            <a:ext cx="7745505" cy="216024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Nel sesto giorno alle ore16:00siamo andati a visitare il palazzo reale di Madrid che è una delle residenze dei regnanti e comprende 3400 stanze ma solo alcune visitabili . E un palazzo ricco di storia , cultura e grande e ricercata meta turistica 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52837" y="16977"/>
            <a:ext cx="6512511" cy="1143000"/>
          </a:xfrm>
        </p:spPr>
        <p:txBody>
          <a:bodyPr/>
          <a:lstStyle/>
          <a:p>
            <a:r>
              <a:rPr lang="it-IT" dirty="0" smtClean="0"/>
              <a:t>6 Giorno </a:t>
            </a:r>
            <a:endParaRPr lang="it-I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708920"/>
            <a:ext cx="714375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1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1363115" y="764705"/>
            <a:ext cx="7745505" cy="129614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Il settimo giorno siamo rimasti in hotel a prepararci e per ripartire verso la nostra Italia.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31489" y="3123"/>
            <a:ext cx="6512511" cy="1143000"/>
          </a:xfrm>
        </p:spPr>
        <p:txBody>
          <a:bodyPr/>
          <a:lstStyle/>
          <a:p>
            <a:r>
              <a:rPr lang="it-IT" dirty="0" smtClean="0"/>
              <a:t>7 Giorno </a:t>
            </a:r>
            <a:endParaRPr lang="it-I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6429">
            <a:off x="1530541" y="1894383"/>
            <a:ext cx="6166568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798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712" y="731838"/>
            <a:ext cx="4251375" cy="3475037"/>
          </a:xfrm>
        </p:spPr>
      </p:pic>
    </p:spTree>
    <p:extLst>
      <p:ext uri="{BB962C8B-B14F-4D97-AF65-F5344CB8AC3E}">
        <p14:creationId xmlns:p14="http://schemas.microsoft.com/office/powerpoint/2010/main" val="393619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it-IT" sz="4000" dirty="0" smtClean="0">
                <a:solidFill>
                  <a:srgbClr val="FFC000"/>
                </a:solidFill>
              </a:rPr>
              <a:t>I confini </a:t>
            </a:r>
          </a:p>
          <a:p>
            <a:pPr marL="45720" indent="0">
              <a:buNone/>
            </a:pPr>
            <a:r>
              <a:rPr lang="it-IT" sz="2400" dirty="0" smtClean="0">
                <a:solidFill>
                  <a:schemeClr val="tx1"/>
                </a:solidFill>
              </a:rPr>
              <a:t>la penisola Iberica confina a nord-est con la Francia a ovest , a nord-ovest e a Sud-ovest con l’Oceano Atlantico , a est con il Mar Mediterraneo</a:t>
            </a:r>
          </a:p>
          <a:p>
            <a:pPr marL="45720" indent="0">
              <a:buNone/>
            </a:pPr>
            <a:r>
              <a:rPr lang="it-IT" sz="4000" dirty="0" smtClean="0">
                <a:solidFill>
                  <a:srgbClr val="FFC000"/>
                </a:solidFill>
              </a:rPr>
              <a:t>L’economia</a:t>
            </a:r>
          </a:p>
          <a:p>
            <a:pPr marL="45720" indent="0">
              <a:buNone/>
            </a:pPr>
            <a:r>
              <a:rPr lang="it-IT" sz="2400" dirty="0" smtClean="0">
                <a:solidFill>
                  <a:schemeClr val="tx1"/>
                </a:solidFill>
              </a:rPr>
              <a:t>L’economia della Spagna è significativamente cambiata dopo la fine della dittatura (1975) . Infatti da un paese piuttosto arrestato e chiuso si è trasformato  in stato dinamico ,  caratterizzato da un rapito sviluppo . Soprattutto commercio  , industria e turismo sono cresciuti i e al principio del XXI secolo (prima della crisi economica evidenziatasi nel 2008) la Spagna ha fatto registrare una crescita tra le maggiori nel continente.</a:t>
            </a:r>
          </a:p>
          <a:p>
            <a:pPr marL="45720" indent="0">
              <a:buNone/>
            </a:pPr>
            <a:r>
              <a:rPr lang="it-IT" sz="2400" dirty="0" smtClean="0">
                <a:solidFill>
                  <a:schemeClr val="tx1"/>
                </a:solidFill>
              </a:rPr>
              <a:t>I fattori più preoccupanti sono il tasso di disoccupazione (21,7%) fra i più alti nell’unione europea ,e le ancora marcate </a:t>
            </a:r>
            <a:r>
              <a:rPr lang="it-IT" sz="2400" dirty="0" err="1" smtClean="0">
                <a:solidFill>
                  <a:schemeClr val="tx1"/>
                </a:solidFill>
              </a:rPr>
              <a:t>disugualianze</a:t>
            </a:r>
            <a:r>
              <a:rPr lang="it-IT" sz="2400" dirty="0" smtClean="0">
                <a:solidFill>
                  <a:schemeClr val="tx1"/>
                </a:solidFill>
              </a:rPr>
              <a:t> nel livello dello sviluppo economico e sociale delle diverse regioni.</a:t>
            </a:r>
          </a:p>
          <a:p>
            <a:pPr marL="45720" indent="0">
              <a:buNone/>
            </a:pPr>
            <a:endParaRPr lang="it-IT" sz="2400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it-IT" sz="4000" dirty="0" smtClean="0">
              <a:solidFill>
                <a:srgbClr val="FFC000"/>
              </a:solidFill>
            </a:endParaRPr>
          </a:p>
          <a:p>
            <a:pPr marL="45720" indent="0">
              <a:buNone/>
            </a:pPr>
            <a:endParaRPr lang="it-IT" sz="4000" dirty="0" smtClean="0">
              <a:solidFill>
                <a:srgbClr val="FFC000"/>
              </a:solidFill>
            </a:endParaRPr>
          </a:p>
          <a:p>
            <a:pPr marL="45720" indent="0">
              <a:buNone/>
            </a:pPr>
            <a:endParaRPr lang="it-IT" sz="4000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77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" y="731996"/>
            <a:ext cx="5212080" cy="34747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6535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>
                <a:solidFill>
                  <a:srgbClr val="FFC000"/>
                </a:solidFill>
              </a:rPr>
              <a:t>La </a:t>
            </a:r>
            <a:r>
              <a:rPr lang="it-IT" dirty="0">
                <a:solidFill>
                  <a:srgbClr val="FFC000"/>
                </a:solidFill>
              </a:rPr>
              <a:t>R</a:t>
            </a:r>
            <a:r>
              <a:rPr lang="it-IT" dirty="0" smtClean="0">
                <a:solidFill>
                  <a:srgbClr val="FFC000"/>
                </a:solidFill>
              </a:rPr>
              <a:t>egione </a:t>
            </a:r>
            <a:r>
              <a:rPr lang="it-IT" dirty="0">
                <a:solidFill>
                  <a:srgbClr val="FFC000"/>
                </a:solidFill>
              </a:rPr>
              <a:t>I</a:t>
            </a:r>
            <a:r>
              <a:rPr lang="it-IT" dirty="0" smtClean="0">
                <a:solidFill>
                  <a:srgbClr val="FFC000"/>
                </a:solidFill>
              </a:rPr>
              <a:t>berica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323528" y="1484784"/>
            <a:ext cx="8496944" cy="525658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it-IT" sz="2000" dirty="0" smtClean="0"/>
              <a:t>Quasi l’85% della superficie della penisola Iberica appartiene alla Spagna. Una porzione di territorio Spagnolo infatti appartiene anche alle isole Baleari , le Canarie e le città di Ceuta e Melilla . Il secondo stato iberico per estensione è il Portogallo : anch’esso possiede una notevole parte continentale ,cui vanno aggiunte le isole oceaniche (Azzorre e Madeira).Il micro-Stato di Andorra e la piccola colonia autonoma britannica di Gibilterra. </a:t>
            </a:r>
          </a:p>
          <a:p>
            <a:pPr marL="45720" indent="0">
              <a:buNone/>
            </a:pPr>
            <a:r>
              <a:rPr lang="it-IT" sz="2800" dirty="0" smtClean="0">
                <a:solidFill>
                  <a:srgbClr val="FF0000"/>
                </a:solidFill>
              </a:rPr>
              <a:t>LE COSTE</a:t>
            </a:r>
          </a:p>
          <a:p>
            <a:pPr marL="45720" indent="0">
              <a:buNone/>
            </a:pPr>
            <a:r>
              <a:rPr lang="it-IT" sz="2000" dirty="0" smtClean="0">
                <a:solidFill>
                  <a:srgbClr val="000000"/>
                </a:solidFill>
                <a:latin typeface="roboto"/>
              </a:rPr>
              <a:t>Le </a:t>
            </a:r>
            <a:r>
              <a:rPr lang="it-IT" sz="2000" dirty="0">
                <a:solidFill>
                  <a:srgbClr val="000000"/>
                </a:solidFill>
                <a:latin typeface="roboto"/>
              </a:rPr>
              <a:t>coste si presentano piatte e rettilinee, basse, scarse di buoni porti (sistemati in generale negli estuari) e depresse più volte in lagune costiere (</a:t>
            </a:r>
            <a:r>
              <a:rPr lang="it-IT" sz="2000" dirty="0" err="1">
                <a:solidFill>
                  <a:srgbClr val="000000"/>
                </a:solidFill>
                <a:latin typeface="roboto"/>
              </a:rPr>
              <a:t>albuferas</a:t>
            </a:r>
            <a:r>
              <a:rPr lang="it-IT" sz="2000" dirty="0">
                <a:solidFill>
                  <a:srgbClr val="000000"/>
                </a:solidFill>
                <a:latin typeface="roboto"/>
              </a:rPr>
              <a:t>) là dove la meseta è fasciata da pianure litoranee (specie sul versante mediterraneo).</a:t>
            </a:r>
            <a:endParaRPr lang="it-IT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42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837" y="731838"/>
            <a:ext cx="5049125" cy="34750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36605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it-IT" sz="3200" dirty="0" smtClean="0">
                <a:solidFill>
                  <a:schemeClr val="accent6"/>
                </a:solidFill>
              </a:rPr>
              <a:t>L’IDROGRAFIA</a:t>
            </a:r>
            <a:endParaRPr lang="it-IT" sz="2800" dirty="0" smtClean="0">
              <a:solidFill>
                <a:schemeClr val="accent6"/>
              </a:solidFill>
            </a:endParaRPr>
          </a:p>
          <a:p>
            <a:pPr marL="45720" indent="0">
              <a:buNone/>
            </a:pPr>
            <a:r>
              <a:rPr lang="it-IT" sz="3200" dirty="0">
                <a:solidFill>
                  <a:srgbClr val="000000"/>
                </a:solidFill>
                <a:latin typeface="roboto"/>
              </a:rPr>
              <a:t> </a:t>
            </a:r>
            <a:r>
              <a:rPr lang="it-IT" sz="2400" dirty="0">
                <a:solidFill>
                  <a:srgbClr val="000000"/>
                </a:solidFill>
                <a:latin typeface="roboto"/>
              </a:rPr>
              <a:t>Sul margine orientale della meseta, che traversano da E a O, hanno origine i tre fiumi più lunghi della penisola: Tago, </a:t>
            </a:r>
            <a:r>
              <a:rPr lang="it-IT" sz="2400" dirty="0" err="1">
                <a:solidFill>
                  <a:srgbClr val="CC0033"/>
                </a:solidFill>
                <a:latin typeface="roboto"/>
                <a:hlinkClick r:id="rId2"/>
              </a:rPr>
              <a:t>Guadiana</a:t>
            </a:r>
            <a:r>
              <a:rPr lang="it-IT" sz="2400" dirty="0">
                <a:solidFill>
                  <a:srgbClr val="000000"/>
                </a:solidFill>
                <a:latin typeface="roboto"/>
              </a:rPr>
              <a:t> e </a:t>
            </a:r>
            <a:r>
              <a:rPr lang="it-IT" sz="2400" dirty="0" err="1">
                <a:solidFill>
                  <a:srgbClr val="CC0033"/>
                </a:solidFill>
                <a:latin typeface="roboto"/>
                <a:hlinkClick r:id="rId3"/>
              </a:rPr>
              <a:t>Duero</a:t>
            </a:r>
            <a:r>
              <a:rPr lang="it-IT" sz="2400" dirty="0">
                <a:solidFill>
                  <a:srgbClr val="000000"/>
                </a:solidFill>
                <a:latin typeface="roboto"/>
              </a:rPr>
              <a:t>, che solo al margine occidentale, mentre scendono verso la cimosa costiera, hanno scavato valli profonde, mentre nel tronco terminale riprendono a fluire in un alveo ampio e sono navigabili</a:t>
            </a:r>
            <a:r>
              <a:rPr lang="it-IT" sz="2400" dirty="0" smtClean="0">
                <a:solidFill>
                  <a:srgbClr val="000000"/>
                </a:solidFill>
                <a:latin typeface="roboto"/>
              </a:rPr>
              <a:t>.</a:t>
            </a:r>
          </a:p>
          <a:p>
            <a:pPr marL="45720" indent="0">
              <a:buNone/>
            </a:pPr>
            <a:endParaRPr lang="it-IT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68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462" y="731838"/>
            <a:ext cx="4629876" cy="34750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53536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6512511" cy="11430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it-IT" sz="8800" dirty="0" smtClean="0">
                <a:solidFill>
                  <a:srgbClr val="FFC000"/>
                </a:solidFill>
              </a:rPr>
              <a:t>MADRID</a:t>
            </a:r>
            <a:endParaRPr lang="it-IT" sz="8800" dirty="0">
              <a:solidFill>
                <a:srgbClr val="FFC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0" y="1844824"/>
            <a:ext cx="9144000" cy="5013176"/>
          </a:xfrm>
        </p:spPr>
        <p:txBody>
          <a:bodyPr/>
          <a:lstStyle/>
          <a:p>
            <a:pPr marL="45720" indent="0">
              <a:buNone/>
            </a:pPr>
            <a:r>
              <a:rPr lang="it-IT" b="1" dirty="0">
                <a:solidFill>
                  <a:srgbClr val="000000"/>
                </a:solidFill>
                <a:latin typeface="Lora"/>
              </a:rPr>
              <a:t>Madrid</a:t>
            </a:r>
            <a:r>
              <a:rPr lang="it-IT" dirty="0">
                <a:solidFill>
                  <a:srgbClr val="000000"/>
                </a:solidFill>
                <a:latin typeface="roboto"/>
              </a:rPr>
              <a:t> Città della </a:t>
            </a:r>
            <a:r>
              <a:rPr lang="it-IT" dirty="0" smtClean="0">
                <a:solidFill>
                  <a:srgbClr val="000000"/>
                </a:solidFill>
                <a:latin typeface="roboto"/>
              </a:rPr>
              <a:t>Spagna . capitale </a:t>
            </a:r>
            <a:r>
              <a:rPr lang="it-IT" dirty="0">
                <a:solidFill>
                  <a:srgbClr val="000000"/>
                </a:solidFill>
                <a:latin typeface="roboto"/>
              </a:rPr>
              <a:t>dello Stato e capoluogo dell’omonima provincia. Situata nella Nuova </a:t>
            </a:r>
            <a:r>
              <a:rPr lang="it-IT" dirty="0">
                <a:solidFill>
                  <a:srgbClr val="CC0033"/>
                </a:solidFill>
                <a:latin typeface="roboto"/>
                <a:hlinkClick r:id="rId2"/>
              </a:rPr>
              <a:t>Castiglia</a:t>
            </a:r>
            <a:r>
              <a:rPr lang="it-IT" dirty="0">
                <a:solidFill>
                  <a:srgbClr val="000000"/>
                </a:solidFill>
                <a:latin typeface="roboto"/>
              </a:rPr>
              <a:t>, sorge sulla Meseta, alle pendici meridionali della </a:t>
            </a:r>
            <a:r>
              <a:rPr lang="it-IT" dirty="0">
                <a:solidFill>
                  <a:srgbClr val="CC0033"/>
                </a:solidFill>
                <a:latin typeface="roboto"/>
                <a:hlinkClick r:id="rId3"/>
              </a:rPr>
              <a:t>Sierra de </a:t>
            </a:r>
            <a:r>
              <a:rPr lang="it-IT" dirty="0" err="1">
                <a:solidFill>
                  <a:srgbClr val="CC0033"/>
                </a:solidFill>
                <a:latin typeface="roboto"/>
                <a:hlinkClick r:id="rId3"/>
              </a:rPr>
              <a:t>Guadarrama</a:t>
            </a:r>
            <a:r>
              <a:rPr lang="it-IT" dirty="0">
                <a:solidFill>
                  <a:srgbClr val="000000"/>
                </a:solidFill>
                <a:latin typeface="roboto"/>
              </a:rPr>
              <a:t>, ed è lambita a </a:t>
            </a:r>
            <a:r>
              <a:rPr lang="it-IT" dirty="0" smtClean="0">
                <a:solidFill>
                  <a:srgbClr val="000000"/>
                </a:solidFill>
                <a:latin typeface="roboto"/>
              </a:rPr>
              <a:t>Ovest </a:t>
            </a:r>
            <a:r>
              <a:rPr lang="it-IT" dirty="0">
                <a:solidFill>
                  <a:srgbClr val="000000"/>
                </a:solidFill>
                <a:latin typeface="roboto"/>
              </a:rPr>
              <a:t>e a </a:t>
            </a:r>
            <a:r>
              <a:rPr lang="it-IT" dirty="0" smtClean="0">
                <a:solidFill>
                  <a:srgbClr val="000000"/>
                </a:solidFill>
                <a:latin typeface="roboto"/>
              </a:rPr>
              <a:t>Sud-Ovest dal </a:t>
            </a:r>
            <a:r>
              <a:rPr lang="it-IT" dirty="0">
                <a:solidFill>
                  <a:srgbClr val="000000"/>
                </a:solidFill>
                <a:latin typeface="roboto"/>
              </a:rPr>
              <a:t>fiume </a:t>
            </a:r>
            <a:r>
              <a:rPr lang="it-IT" dirty="0" err="1" smtClean="0">
                <a:solidFill>
                  <a:srgbClr val="CC0033"/>
                </a:solidFill>
                <a:latin typeface="roboto"/>
                <a:hlinkClick r:id="rId4"/>
              </a:rPr>
              <a:t>Manzanare</a:t>
            </a:r>
            <a:r>
              <a:rPr lang="it-IT" dirty="0">
                <a:solidFill>
                  <a:srgbClr val="000000"/>
                </a:solidFill>
                <a:latin typeface="roboto"/>
              </a:rPr>
              <a:t> è la più elevata delle grandi capitali d’</a:t>
            </a:r>
            <a:r>
              <a:rPr lang="it-IT" dirty="0">
                <a:solidFill>
                  <a:srgbClr val="CC0033"/>
                </a:solidFill>
                <a:latin typeface="roboto"/>
                <a:hlinkClick r:id="rId5"/>
              </a:rPr>
              <a:t>Europa</a:t>
            </a:r>
            <a:r>
              <a:rPr lang="it-IT" dirty="0">
                <a:solidFill>
                  <a:srgbClr val="000000"/>
                </a:solidFill>
                <a:latin typeface="roboto"/>
              </a:rPr>
              <a:t>. Accresciutasi soprattutto per l’intensa immigrazione, ha inglobato la maggior parte degli altri centri della provincia e si estende su quasi tutto il territorio di </a:t>
            </a:r>
            <a:r>
              <a:rPr lang="it-IT" dirty="0" smtClean="0">
                <a:solidFill>
                  <a:srgbClr val="000000"/>
                </a:solidFill>
                <a:latin typeface="roboto"/>
              </a:rPr>
              <a:t>questa. </a:t>
            </a:r>
            <a:r>
              <a:rPr lang="it-IT" dirty="0">
                <a:solidFill>
                  <a:srgbClr val="000000"/>
                </a:solidFill>
                <a:latin typeface="roboto"/>
              </a:rPr>
              <a:t>Il clima è tipicamente continentale, con inverni rigidi ed estati assai calde; le precipitazioni, molto </a:t>
            </a:r>
            <a:r>
              <a:rPr lang="it-IT" dirty="0" smtClean="0">
                <a:solidFill>
                  <a:srgbClr val="000000"/>
                </a:solidFill>
                <a:latin typeface="roboto"/>
              </a:rPr>
              <a:t>scarse tranne </a:t>
            </a:r>
            <a:r>
              <a:rPr lang="it-IT" dirty="0">
                <a:solidFill>
                  <a:srgbClr val="000000"/>
                </a:solidFill>
                <a:latin typeface="roboto"/>
              </a:rPr>
              <a:t>in primavera.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0441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ica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Elic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ic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264</TotalTime>
  <Words>535</Words>
  <Application>Microsoft Office PowerPoint</Application>
  <PresentationFormat>Presentazione su schermo (4:3)</PresentationFormat>
  <Paragraphs>32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Elica</vt:lpstr>
      <vt:lpstr>MADRID</vt:lpstr>
      <vt:lpstr>Presentazione standard di PowerPoint</vt:lpstr>
      <vt:lpstr>Presentazione standard di PowerPoint</vt:lpstr>
      <vt:lpstr>Presentazione standard di PowerPoint</vt:lpstr>
      <vt:lpstr>La Regione Iberica </vt:lpstr>
      <vt:lpstr>Presentazione standard di PowerPoint</vt:lpstr>
      <vt:lpstr>Presentazione standard di PowerPoint</vt:lpstr>
      <vt:lpstr>Presentazione standard di PowerPoint</vt:lpstr>
      <vt:lpstr>MADRID</vt:lpstr>
      <vt:lpstr>Presentazione standard di PowerPoint</vt:lpstr>
      <vt:lpstr>Presentazione standard di PowerPoint</vt:lpstr>
      <vt:lpstr>VIAGGIO A MADRID</vt:lpstr>
      <vt:lpstr>2 giorno  </vt:lpstr>
      <vt:lpstr>3 Giorno </vt:lpstr>
      <vt:lpstr>4 Giorno </vt:lpstr>
      <vt:lpstr>5 Giorno</vt:lpstr>
      <vt:lpstr>6 Giorno </vt:lpstr>
      <vt:lpstr>7 Giorno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MADRID</dc:title>
  <dc:creator>Asus</dc:creator>
  <cp:lastModifiedBy>Asus</cp:lastModifiedBy>
  <cp:revision>26</cp:revision>
  <dcterms:created xsi:type="dcterms:W3CDTF">2016-12-30T14:40:25Z</dcterms:created>
  <dcterms:modified xsi:type="dcterms:W3CDTF">2017-05-23T17:36:26Z</dcterms:modified>
</cp:coreProperties>
</file>